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3.jpeg" ContentType="image/jpeg"/>
  <Override PartName="/ppt/media/image8.jpeg" ContentType="image/jpeg"/>
  <Override PartName="/ppt/media/image10.jpeg" ContentType="image/jpeg"/>
  <Override PartName="/ppt/media/image28.png" ContentType="image/png"/>
  <Override PartName="/ppt/media/image12.jpeg" ContentType="image/jpeg"/>
  <Override PartName="/ppt/media/image7.jpeg" ContentType="image/jpeg"/>
  <Override PartName="/ppt/media/image11.jpeg" ContentType="image/jpeg"/>
  <Override PartName="/ppt/media/image9.jpeg" ContentType="image/jpeg"/>
  <Override PartName="/ppt/media/image6.jpeg" ContentType="image/jpeg"/>
  <Override PartName="/ppt/media/image27.jpeg" ContentType="image/jpeg"/>
  <Override PartName="/ppt/media/image5.jpeg" ContentType="image/jpeg"/>
  <Override PartName="/ppt/media/image26.jpeg" ContentType="image/jpeg"/>
  <Override PartName="/ppt/media/image4.jpeg" ContentType="image/jpeg"/>
  <Override PartName="/ppt/media/image2.png" ContentType="image/png"/>
  <Override PartName="/ppt/media/image25.png" ContentType="image/png"/>
  <Override PartName="/ppt/media/image23.jpeg" ContentType="image/jpeg"/>
  <Override PartName="/ppt/media/image18.jpeg" ContentType="image/jpeg"/>
  <Override PartName="/ppt/media/image22.jpeg" ContentType="image/jpeg"/>
  <Override PartName="/ppt/media/image17.jpeg" ContentType="image/jpeg"/>
  <Override PartName="/ppt/media/image21.jpeg" ContentType="image/jpeg"/>
  <Override PartName="/ppt/media/image16.jpeg" ContentType="image/jpeg"/>
  <Override PartName="/ppt/media/image20.jpeg" ContentType="image/jpeg"/>
  <Override PartName="/ppt/media/image15.jpeg" ContentType="image/jpeg"/>
  <Override PartName="/ppt/media/image19.jpeg" ContentType="image/jpeg"/>
  <Override PartName="/ppt/media/image14.jpeg" ContentType="image/jpeg"/>
  <Override PartName="/ppt/media/image1.png" ContentType="image/png"/>
  <Override PartName="/ppt/media/image24.jpeg" ContentType="image/jpeg"/>
  <Override PartName="/ppt/media/image3.jpeg" ContentType="image/jpeg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
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jpeg>
</file>

<file path=ppt/media/image27.jpeg>
</file>

<file path=ppt/media/image28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90716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04000" y="3015720"/>
            <a:ext cx="90716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5152680" y="91440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504000" y="301572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5152680" y="301572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292068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3571200" y="914400"/>
            <a:ext cx="292068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6638040" y="914400"/>
            <a:ext cx="292068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504000" y="3015720"/>
            <a:ext cx="292068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3571200" y="3015720"/>
            <a:ext cx="292068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6638040" y="3015720"/>
            <a:ext cx="292068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504000" y="914400"/>
            <a:ext cx="9071640" cy="4023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9071640" cy="402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4426920" cy="402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5152680" y="914400"/>
            <a:ext cx="4426920" cy="402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504000" y="82080"/>
            <a:ext cx="9071640" cy="33454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5152680" y="914400"/>
            <a:ext cx="4426920" cy="402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504000" y="301572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4426920" cy="402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5152680" y="91440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5152680" y="301572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5152680" y="91440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504000" y="3015720"/>
            <a:ext cx="90716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body"/>
          </p:nvPr>
        </p:nvSpPr>
        <p:spPr>
          <a:xfrm>
            <a:off x="504000" y="914400"/>
            <a:ext cx="9071640" cy="402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Click to edit the outline text format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Second Outline Level</a:t>
            </a:r>
            <a:endParaRPr b="0" lang="en-US" sz="1800" spc="-1" strike="noStrike">
              <a:latin typeface="Frutiger Next LT W1G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Frutiger Next LT W1G"/>
              </a:rPr>
              <a:t>Third Outline Level</a:t>
            </a:r>
            <a:endParaRPr b="0" lang="en-US" sz="1800" spc="-1" strike="noStrike">
              <a:latin typeface="Frutiger Next LT W1G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Fourth Outline Level</a:t>
            </a:r>
            <a:endParaRPr b="0" lang="en-US" sz="1800" spc="-1" strike="noStrike">
              <a:latin typeface="Frutiger Next LT W1G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Frutiger Next LT W1G"/>
              </a:rPr>
              <a:t>Fifth Outline Level</a:t>
            </a:r>
            <a:endParaRPr b="0" lang="en-US" sz="1800" spc="-1" strike="noStrike">
              <a:latin typeface="Frutiger Next LT W1G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Frutiger Next LT W1G"/>
              </a:rPr>
              <a:t>Sixth Outline Level</a:t>
            </a:r>
            <a:endParaRPr b="0" lang="en-US" sz="1800" spc="-1" strike="noStrike">
              <a:latin typeface="Frutiger Next LT W1G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Frutiger Next LT W1G"/>
              </a:rPr>
              <a:t>Seventh Outline Level</a:t>
            </a:r>
            <a:endParaRPr b="0" lang="en-US" sz="1800" spc="-1" strike="noStrike">
              <a:latin typeface="Frutiger Next LT W1G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Click to edit the title text format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A509C538-B93F-4980-A2F5-35D469360392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5" name="TextShape 6"/>
          <p:cNvSpPr txBox="1"/>
          <p:nvPr/>
        </p:nvSpPr>
        <p:spPr>
          <a:xfrm>
            <a:off x="8595360" y="82080"/>
            <a:ext cx="1280160" cy="366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r"/>
            <a:fld id="{2A80C9E8-2AE4-4394-BAF2-856BCAEF5B38}" type="slidenum">
              <a:rPr b="1" lang="en-US" sz="1600" spc="-1" strike="noStrike">
                <a:latin typeface="Frutiger Next LT W1G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6" name="CustomShape 7"/>
          <p:cNvSpPr/>
          <p:nvPr/>
        </p:nvSpPr>
        <p:spPr>
          <a:xfrm>
            <a:off x="8229600" y="5760720"/>
            <a:ext cx="1792800" cy="122472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8"/>
          <p:cNvSpPr/>
          <p:nvPr/>
        </p:nvSpPr>
        <p:spPr>
          <a:xfrm>
            <a:off x="8703360" y="5907600"/>
            <a:ext cx="914400" cy="914400"/>
          </a:xfrm>
          <a:prstGeom prst="smileyFace">
            <a:avLst>
              <a:gd name="adj" fmla="val 9282"/>
            </a:avLst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jpeg"/><Relationship Id="rId3" Type="http://schemas.openxmlformats.org/officeDocument/2006/relationships/image" Target="../media/image27.jpeg"/><Relationship Id="rId4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5" Type="http://schemas.openxmlformats.org/officeDocument/2006/relationships/image" Target="../media/image7.jpeg"/><Relationship Id="rId6" Type="http://schemas.openxmlformats.org/officeDocument/2006/relationships/image" Target="../media/image8.jpeg"/><Relationship Id="rId7" Type="http://schemas.openxmlformats.org/officeDocument/2006/relationships/image" Target="../media/image9.jpeg"/><Relationship Id="rId8" Type="http://schemas.openxmlformats.org/officeDocument/2006/relationships/image" Target="../media/image10.jpeg"/><Relationship Id="rId9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jpeg"/><Relationship Id="rId3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image" Target="../media/image14.jpeg"/><Relationship Id="rId3" Type="http://schemas.openxmlformats.org/officeDocument/2006/relationships/image" Target="../media/image15.jpeg"/><Relationship Id="rId4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image" Target="../media/image17.jpeg"/><Relationship Id="rId3" Type="http://schemas.openxmlformats.org/officeDocument/2006/relationships/image" Target="../media/image18.jpeg"/><Relationship Id="rId4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image" Target="../media/image20.jpeg"/><Relationship Id="rId3" Type="http://schemas.openxmlformats.org/officeDocument/2006/relationships/image" Target="../media/image21.jpeg"/><Relationship Id="rId4" Type="http://schemas.openxmlformats.org/officeDocument/2006/relationships/image" Target="../media/image22.jpeg"/><Relationship Id="rId5" Type="http://schemas.openxmlformats.org/officeDocument/2006/relationships/image" Target="../media/image23.jpeg"/><Relationship Id="rId6" Type="http://schemas.openxmlformats.org/officeDocument/2006/relationships/image" Target="../media/image24.jpeg"/><Relationship Id="rId7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04000" y="226080"/>
            <a:ext cx="9071640" cy="2425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5400" spc="-1" strike="noStrike">
                <a:latin typeface="Frutiger Next LT W1G Medium"/>
              </a:rPr>
              <a:t>Einführung in die Fotografie</a:t>
            </a:r>
            <a:endParaRPr b="0" lang="en-US" sz="5400" spc="-1" strike="noStrike">
              <a:latin typeface="Frutiger Next LT W1G Medium"/>
            </a:endParaRPr>
          </a:p>
        </p:txBody>
      </p:sp>
      <p:sp>
        <p:nvSpPr>
          <p:cNvPr id="45" name="TextShape 2"/>
          <p:cNvSpPr txBox="1"/>
          <p:nvPr/>
        </p:nvSpPr>
        <p:spPr>
          <a:xfrm>
            <a:off x="504000" y="2926080"/>
            <a:ext cx="9071640" cy="168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200" spc="-1" strike="noStrike">
                <a:latin typeface="Arial"/>
                <a:ea typeface="Noto Sans CJK SC Regular"/>
              </a:rPr>
              <a:t>Brennweite und Schärfentiefe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Bokeh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112" name="TextShape 2"/>
          <p:cNvSpPr txBox="1"/>
          <p:nvPr/>
        </p:nvSpPr>
        <p:spPr>
          <a:xfrm>
            <a:off x="504000" y="914400"/>
            <a:ext cx="90716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Verschwommener Hintergrund durch gerine Schärfentiefe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Lenkt Blick auf das Motiv und wird als ästhetisch empfunden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Verwendung in Portrait- und Produktfotografie</a:t>
            </a:r>
            <a:endParaRPr b="0" lang="en-US" sz="2200" spc="-1" strike="noStrike">
              <a:latin typeface="Frutiger Next LT W1G"/>
            </a:endParaRPr>
          </a:p>
        </p:txBody>
      </p:sp>
      <p:pic>
        <p:nvPicPr>
          <p:cNvPr id="113" name="" descr=""/>
          <p:cNvPicPr/>
          <p:nvPr/>
        </p:nvPicPr>
        <p:blipFill>
          <a:blip r:embed="rId1"/>
          <a:srcRect l="0" t="8459" r="0" b="29496"/>
          <a:stretch/>
        </p:blipFill>
        <p:spPr>
          <a:xfrm>
            <a:off x="504000" y="2576160"/>
            <a:ext cx="2436120" cy="2268360"/>
          </a:xfrm>
          <a:prstGeom prst="rect">
            <a:avLst/>
          </a:prstGeom>
          <a:ln>
            <a:noFill/>
          </a:ln>
        </p:spPr>
      </p:pic>
      <p:pic>
        <p:nvPicPr>
          <p:cNvPr id="114" name="" descr=""/>
          <p:cNvPicPr/>
          <p:nvPr/>
        </p:nvPicPr>
        <p:blipFill>
          <a:blip r:embed="rId2"/>
          <a:stretch/>
        </p:blipFill>
        <p:spPr>
          <a:xfrm>
            <a:off x="2993040" y="2576160"/>
            <a:ext cx="2656440" cy="2270160"/>
          </a:xfrm>
          <a:prstGeom prst="rect">
            <a:avLst/>
          </a:prstGeom>
          <a:ln>
            <a:noFill/>
          </a:ln>
        </p:spPr>
      </p:pic>
      <p:pic>
        <p:nvPicPr>
          <p:cNvPr id="115" name="" descr=""/>
          <p:cNvPicPr/>
          <p:nvPr/>
        </p:nvPicPr>
        <p:blipFill>
          <a:blip r:embed="rId3"/>
          <a:stretch/>
        </p:blipFill>
        <p:spPr>
          <a:xfrm>
            <a:off x="5697720" y="2576160"/>
            <a:ext cx="2269800" cy="2269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Sensorgröße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117" name="TextShape 2"/>
          <p:cNvSpPr txBox="1"/>
          <p:nvPr/>
        </p:nvSpPr>
        <p:spPr>
          <a:xfrm>
            <a:off x="504000" y="914400"/>
            <a:ext cx="90716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Die Größe des Sensors beeinflusst den abgebildeten Bildausschnitt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Kleinerer Sensor bei selbem Objektiv → kleinerer Ausschnitt</a:t>
            </a:r>
            <a:endParaRPr b="0" lang="en-US" sz="2200" spc="-1" strike="noStrike">
              <a:latin typeface="Frutiger Next LT W1G"/>
            </a:endParaRPr>
          </a:p>
        </p:txBody>
      </p:sp>
      <p:pic>
        <p:nvPicPr>
          <p:cNvPr id="118" name="" descr=""/>
          <p:cNvPicPr/>
          <p:nvPr/>
        </p:nvPicPr>
        <p:blipFill>
          <a:blip r:embed="rId1"/>
          <a:stretch/>
        </p:blipFill>
        <p:spPr>
          <a:xfrm>
            <a:off x="2012040" y="1965240"/>
            <a:ext cx="4663080" cy="3413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Sensorgröße beeinflusst...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120" name="TextShape 2"/>
          <p:cNvSpPr txBox="1"/>
          <p:nvPr/>
        </p:nvSpPr>
        <p:spPr>
          <a:xfrm>
            <a:off x="504000" y="914400"/>
            <a:ext cx="90716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Bildausschnitt: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Kleinerer</a:t>
            </a:r>
            <a:r>
              <a:rPr b="0" lang="en-US" sz="1800" spc="-1" strike="noStrike">
                <a:latin typeface="Frutiger Next LT W1G"/>
              </a:rPr>
              <a:t> Sensor deckt kleineren Ausschnitt des Lichtkegels ab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→ </a:t>
            </a:r>
            <a:r>
              <a:rPr b="0" lang="en-US" sz="1800" spc="-1" strike="noStrike">
                <a:latin typeface="Frutiger Next LT W1G"/>
              </a:rPr>
              <a:t>Motiv wird </a:t>
            </a:r>
            <a:r>
              <a:rPr b="1" lang="en-US" sz="1800" spc="-1" strike="noStrike">
                <a:latin typeface="Frutiger Next LT W1G"/>
              </a:rPr>
              <a:t>größer abgebildet</a:t>
            </a:r>
            <a:endParaRPr b="0" lang="en-US" sz="18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Schärfentiefe: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Um selben Bildausschnitt abzubilden, muss man entweder eine kürzere Brennweite oder weiter vom Motiv weg stehen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→ </a:t>
            </a:r>
            <a:r>
              <a:rPr b="0" lang="en-US" sz="1800" spc="-1" strike="noStrike">
                <a:latin typeface="Frutiger Next LT W1G"/>
              </a:rPr>
              <a:t>beides </a:t>
            </a:r>
            <a:r>
              <a:rPr b="1" lang="en-US" sz="1800" spc="-1" strike="noStrike">
                <a:latin typeface="Frutiger Next LT W1G"/>
              </a:rPr>
              <a:t>vergrößert die Schärfentiefe</a:t>
            </a:r>
            <a:endParaRPr b="0" lang="en-US" sz="18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Lichtempfindlichkeit: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Ein kleinerer Sensor hat kleinere Pixel, die deshalb weniger Licht aufnehmen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→ </a:t>
            </a:r>
            <a:r>
              <a:rPr b="1" lang="en-US" sz="1800" spc="-1" strike="noStrike">
                <a:latin typeface="Frutiger Next LT W1G"/>
              </a:rPr>
              <a:t>stärkeres</a:t>
            </a:r>
            <a:r>
              <a:rPr b="0" lang="en-US" sz="1800" spc="-1" strike="noStrike">
                <a:latin typeface="Frutiger Next LT W1G"/>
              </a:rPr>
              <a:t> Rauschen bei hohen ISO-Werten</a:t>
            </a:r>
            <a:endParaRPr b="0" lang="en-US" sz="1800" spc="-1" strike="noStrike">
              <a:latin typeface="Frutiger Next LT W1G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Sensorgröße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504000" y="914400"/>
            <a:ext cx="388512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Früher: Format des Films war standardisiert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Film-Maße als Vorlage für digitale Sensoren (z.B. Vollformat)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Mittlerweile digitale Sensoren mit allen möglichen Größen</a:t>
            </a:r>
            <a:endParaRPr b="0" lang="en-US" sz="2200" spc="-1" strike="noStrike">
              <a:latin typeface="Frutiger Next LT W1G"/>
            </a:endParaRPr>
          </a:p>
        </p:txBody>
      </p:sp>
      <p:sp>
        <p:nvSpPr>
          <p:cNvPr id="123" name="TextShape 3"/>
          <p:cNvSpPr txBox="1"/>
          <p:nvPr/>
        </p:nvSpPr>
        <p:spPr>
          <a:xfrm>
            <a:off x="4846320" y="914400"/>
            <a:ext cx="51206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r>
              <a:rPr b="0" lang="en-US" sz="2000" spc="-1" strike="noStrike">
                <a:latin typeface="Frutiger Next LT W1G"/>
              </a:rPr>
              <a:t>Super-8-Film: </a:t>
            </a:r>
            <a:r>
              <a:rPr b="0" lang="en-US" sz="2000" spc="-1" strike="noStrike">
                <a:latin typeface="Frutiger Next LT W1G"/>
              </a:rPr>
              <a:t>	</a:t>
            </a:r>
            <a:r>
              <a:rPr b="0" lang="en-US" sz="2000" spc="-1" strike="noStrike">
                <a:latin typeface="Frutiger Next LT W1G"/>
              </a:rPr>
              <a:t>	</a:t>
            </a:r>
            <a:r>
              <a:rPr b="0" lang="en-US" sz="2000" spc="-1" strike="noStrike">
                <a:latin typeface="Frutiger Next LT W1G"/>
              </a:rPr>
              <a:t>7.1 mm</a:t>
            </a:r>
            <a:endParaRPr b="0" lang="en-US" sz="2000" spc="-1" strike="noStrike">
              <a:latin typeface="Frutiger Next LT W1G"/>
            </a:endParaRPr>
          </a:p>
          <a:p>
            <a:r>
              <a:rPr b="0" lang="en-US" sz="2000" spc="-1" strike="noStrike">
                <a:latin typeface="Frutiger Next LT W1G"/>
              </a:rPr>
              <a:t>Smartphones: </a:t>
            </a:r>
            <a:r>
              <a:rPr b="0" lang="en-US" sz="2000" spc="-1" strike="noStrike">
                <a:latin typeface="Frutiger Next LT W1G"/>
              </a:rPr>
              <a:t>	</a:t>
            </a:r>
            <a:r>
              <a:rPr b="0" lang="en-US" sz="2000" spc="-1" strike="noStrike">
                <a:latin typeface="Frutiger Next LT W1G"/>
              </a:rPr>
              <a:t>	</a:t>
            </a:r>
            <a:r>
              <a:rPr b="0" lang="en-US" sz="2000" spc="-1" strike="noStrike">
                <a:latin typeface="Frutiger Next LT W1G"/>
              </a:rPr>
              <a:t>4.5 mm – 9.5 mm</a:t>
            </a:r>
            <a:endParaRPr b="0" lang="en-US" sz="2000" spc="-1" strike="noStrike">
              <a:latin typeface="Frutiger Next LT W1G"/>
            </a:endParaRPr>
          </a:p>
          <a:p>
            <a:r>
              <a:rPr b="0" lang="en-US" sz="2000" spc="-1" strike="noStrike">
                <a:latin typeface="Frutiger Next LT W1G"/>
              </a:rPr>
              <a:t>Kompaktkameras: </a:t>
            </a:r>
            <a:r>
              <a:rPr b="0" lang="en-US" sz="2000" spc="-1" strike="noStrike">
                <a:latin typeface="Frutiger Next LT W1G"/>
              </a:rPr>
              <a:t>	</a:t>
            </a:r>
            <a:r>
              <a:rPr b="0" lang="en-US" sz="2000" spc="-1" strike="noStrike">
                <a:latin typeface="Frutiger Next LT W1G"/>
              </a:rPr>
              <a:t>7.7 mm – 15.9 mm</a:t>
            </a:r>
            <a:endParaRPr b="0" lang="en-US" sz="2000" spc="-1" strike="noStrike">
              <a:latin typeface="Frutiger Next LT W1G"/>
            </a:endParaRPr>
          </a:p>
          <a:p>
            <a:r>
              <a:rPr b="0" lang="en-US" sz="2000" spc="-1" strike="noStrike">
                <a:latin typeface="Frutiger Next LT W1G"/>
              </a:rPr>
              <a:t>Micro Four Thirds: </a:t>
            </a:r>
            <a:r>
              <a:rPr b="0" lang="en-US" sz="2000" spc="-1" strike="noStrike">
                <a:latin typeface="Frutiger Next LT W1G"/>
              </a:rPr>
              <a:t>	</a:t>
            </a:r>
            <a:r>
              <a:rPr b="0" lang="en-US" sz="2000" spc="-1" strike="noStrike">
                <a:latin typeface="Frutiger Next LT W1G"/>
              </a:rPr>
              <a:t>21.6 mm</a:t>
            </a:r>
            <a:endParaRPr b="0" lang="en-US" sz="2000" spc="-1" strike="noStrike">
              <a:latin typeface="Frutiger Next LT W1G"/>
            </a:endParaRPr>
          </a:p>
          <a:p>
            <a:r>
              <a:rPr b="0" lang="en-US" sz="2000" spc="-1" strike="noStrike">
                <a:latin typeface="Frutiger Next LT W1G"/>
              </a:rPr>
              <a:t>APS-C: </a:t>
            </a:r>
            <a:r>
              <a:rPr b="0" lang="en-US" sz="2000" spc="-1" strike="noStrike">
                <a:latin typeface="Frutiger Next LT W1G"/>
              </a:rPr>
              <a:t>	</a:t>
            </a:r>
            <a:r>
              <a:rPr b="0" lang="en-US" sz="2000" spc="-1" strike="noStrike">
                <a:latin typeface="Frutiger Next LT W1G"/>
              </a:rPr>
              <a:t>	</a:t>
            </a:r>
            <a:r>
              <a:rPr b="0" lang="en-US" sz="2000" spc="-1" strike="noStrike">
                <a:latin typeface="Frutiger Next LT W1G"/>
              </a:rPr>
              <a:t>	</a:t>
            </a:r>
            <a:r>
              <a:rPr b="0" lang="en-US" sz="2000" spc="-1" strike="noStrike">
                <a:latin typeface="Frutiger Next LT W1G"/>
              </a:rPr>
              <a:t>	</a:t>
            </a:r>
            <a:r>
              <a:rPr b="0" lang="en-US" sz="2000" spc="-1" strike="noStrike">
                <a:latin typeface="Frutiger Next LT W1G"/>
              </a:rPr>
              <a:t>28 mm</a:t>
            </a:r>
            <a:endParaRPr b="0" lang="en-US" sz="2000" spc="-1" strike="noStrike">
              <a:latin typeface="Frutiger Next LT W1G"/>
            </a:endParaRPr>
          </a:p>
          <a:p>
            <a:r>
              <a:rPr b="0" lang="en-US" sz="2000" spc="-1" strike="noStrike">
                <a:latin typeface="Frutiger Next LT W1G"/>
              </a:rPr>
              <a:t>Vollformat/Kleinbild:</a:t>
            </a:r>
            <a:r>
              <a:rPr b="0" lang="en-US" sz="2000" spc="-1" strike="noStrike">
                <a:latin typeface="Frutiger Next LT W1G"/>
              </a:rPr>
              <a:t>	</a:t>
            </a:r>
            <a:r>
              <a:rPr b="0" lang="en-US" sz="2000" spc="-1" strike="noStrike">
                <a:latin typeface="Frutiger Next LT W1G"/>
              </a:rPr>
              <a:t>43.3 mm</a:t>
            </a:r>
            <a:endParaRPr b="0" lang="en-US" sz="2000" spc="-1" strike="noStrike">
              <a:latin typeface="Frutiger Next LT W1G"/>
            </a:endParaRPr>
          </a:p>
          <a:p>
            <a:r>
              <a:rPr b="0" lang="en-US" sz="2000" spc="-1" strike="noStrike">
                <a:latin typeface="Frutiger Next LT W1G"/>
              </a:rPr>
              <a:t>Mittelformat: </a:t>
            </a:r>
            <a:r>
              <a:rPr b="0" lang="en-US" sz="2000" spc="-1" strike="noStrike">
                <a:latin typeface="Frutiger Next LT W1G"/>
              </a:rPr>
              <a:t>	</a:t>
            </a:r>
            <a:r>
              <a:rPr b="0" lang="en-US" sz="2000" spc="-1" strike="noStrike">
                <a:latin typeface="Frutiger Next LT W1G"/>
              </a:rPr>
              <a:t>	</a:t>
            </a:r>
            <a:r>
              <a:rPr b="0" lang="en-US" sz="2000" spc="-1" strike="noStrike">
                <a:latin typeface="Frutiger Next LT W1G"/>
              </a:rPr>
              <a:t>54.1 mm – 100 mm</a:t>
            </a:r>
            <a:endParaRPr b="0" lang="en-US" sz="2000" spc="-1" strike="noStrike">
              <a:latin typeface="Frutiger Next LT W1G"/>
            </a:endParaRPr>
          </a:p>
          <a:p>
            <a:r>
              <a:rPr b="0" lang="en-US" sz="2000" spc="-1" strike="noStrike">
                <a:latin typeface="Frutiger Next LT W1G"/>
              </a:rPr>
              <a:t>Großformat: </a:t>
            </a:r>
            <a:r>
              <a:rPr b="0" lang="en-US" sz="2000" spc="-1" strike="noStrike">
                <a:latin typeface="Frutiger Next LT W1G"/>
              </a:rPr>
              <a:t>	</a:t>
            </a:r>
            <a:r>
              <a:rPr b="0" lang="en-US" sz="2000" spc="-1" strike="noStrike">
                <a:latin typeface="Frutiger Next LT W1G"/>
              </a:rPr>
              <a:t>	</a:t>
            </a:r>
            <a:r>
              <a:rPr b="0" lang="en-US" sz="2000" spc="-1" strike="noStrike">
                <a:latin typeface="Frutiger Next LT W1G"/>
              </a:rPr>
              <a:t>alles darüber</a:t>
            </a:r>
            <a:endParaRPr b="0" lang="en-US" sz="2000" spc="-1" strike="noStrike">
              <a:latin typeface="Frutiger Next LT W1G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Zuschnittsfaktor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504000" y="914400"/>
            <a:ext cx="90716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Aufgrund der vielen Sensorgrößen: Kleinbild (Vollformat) als Referenz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Umrechnen in das </a:t>
            </a:r>
            <a:r>
              <a:rPr b="1" lang="en-US" sz="2200" spc="-1" strike="noStrike">
                <a:latin typeface="Frutiger Next LT W1G"/>
              </a:rPr>
              <a:t>Kleinbild-Äquivalent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200" spc="-1" strike="noStrike">
                <a:latin typeface="Frutiger Next LT W1G"/>
              </a:rPr>
              <a:t>Zuschnittfaktor:</a:t>
            </a:r>
            <a:r>
              <a:rPr b="0" lang="en-US" sz="2200" spc="-1" strike="noStrike">
                <a:latin typeface="Frutiger Next LT W1G"/>
              </a:rPr>
              <a:t> Verhältnis der Diagonalen vom Kleinbild zur Diagonalen des gewählten Sensors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Brennweite und Blendenzahl müssen mit den Zuschnittfaktor multipliziert werden, um Kleinbild-Äquivalent zu berechnen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Beispiel: Bild aus APS-C-Sensor (Zuschnittfaktor 1.5) bei 50 mm mit f/2.0 entspricht einem Kleinbild-Äquivalent von 75 mm mit f/3.5</a:t>
            </a:r>
            <a:endParaRPr b="0" lang="en-US" sz="2200" spc="-1" strike="noStrike">
              <a:latin typeface="Frutiger Next LT W1G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Brennweite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47" name="TextShape 2"/>
          <p:cNvSpPr txBox="1"/>
          <p:nvPr/>
        </p:nvSpPr>
        <p:spPr>
          <a:xfrm>
            <a:off x="3704400" y="914400"/>
            <a:ext cx="6171120" cy="2377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Entfernung zwischen Hauptebene des Objektivs zur Bildebene der Kamera (in Millimeter)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Wirkt sich auf den abgebildeten Bildausschnitt und die Vergrößerung des Motivs aus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Kurze Brennweite = Weites Blickfeld (Weitwinkel)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Lange Brennweite = Enges Blickfeld (Tele)</a:t>
            </a:r>
            <a:endParaRPr b="0" lang="en-US" sz="2200" spc="-1" strike="noStrike">
              <a:latin typeface="Frutiger Next LT W1G"/>
            </a:endParaRPr>
          </a:p>
        </p:txBody>
      </p:sp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73800" y="-96480"/>
            <a:ext cx="5686920" cy="5472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Brennweite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50" name="TextShape 2"/>
          <p:cNvSpPr txBox="1"/>
          <p:nvPr/>
        </p:nvSpPr>
        <p:spPr>
          <a:xfrm>
            <a:off x="3704400" y="914400"/>
            <a:ext cx="6171120" cy="2377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Entfernung zwischen Hauptebene des Objektivs zur Bildebene der Kamera (in Millimeter)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Wirkt sich auf den abgebildeten Bildausschnitt und die Vergrößerung des Motivs aus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Kurze Brennweite = Weites Blickfeld (Weitwinkel)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Lange Brennweite = Enges Blickfeld (Tele)</a:t>
            </a:r>
            <a:endParaRPr b="0" lang="en-US" sz="2200" spc="-1" strike="noStrike">
              <a:latin typeface="Frutiger Next LT W1G"/>
            </a:endParaRPr>
          </a:p>
        </p:txBody>
      </p:sp>
      <p:pic>
        <p:nvPicPr>
          <p:cNvPr id="51" name="" descr=""/>
          <p:cNvPicPr/>
          <p:nvPr/>
        </p:nvPicPr>
        <p:blipFill>
          <a:blip r:embed="rId1"/>
          <a:stretch/>
        </p:blipFill>
        <p:spPr>
          <a:xfrm>
            <a:off x="91440" y="377640"/>
            <a:ext cx="3474720" cy="5128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" descr=""/>
          <p:cNvPicPr/>
          <p:nvPr/>
        </p:nvPicPr>
        <p:blipFill>
          <a:blip r:embed="rId1"/>
          <a:stretch/>
        </p:blipFill>
        <p:spPr>
          <a:xfrm>
            <a:off x="205200" y="998280"/>
            <a:ext cx="2314800" cy="1545480"/>
          </a:xfrm>
          <a:prstGeom prst="rect">
            <a:avLst/>
          </a:prstGeom>
          <a:ln>
            <a:noFill/>
          </a:ln>
        </p:spPr>
      </p:pic>
      <p:pic>
        <p:nvPicPr>
          <p:cNvPr id="53" name="" descr=""/>
          <p:cNvPicPr/>
          <p:nvPr/>
        </p:nvPicPr>
        <p:blipFill>
          <a:blip r:embed="rId2"/>
          <a:stretch/>
        </p:blipFill>
        <p:spPr>
          <a:xfrm>
            <a:off x="2653200" y="998280"/>
            <a:ext cx="2314800" cy="1545480"/>
          </a:xfrm>
          <a:prstGeom prst="rect">
            <a:avLst/>
          </a:prstGeom>
          <a:ln>
            <a:noFill/>
          </a:ln>
        </p:spPr>
      </p:pic>
      <p:sp>
        <p:nvSpPr>
          <p:cNvPr id="54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Brennweite</a:t>
            </a:r>
            <a:endParaRPr b="0" lang="en-US" sz="3600" spc="-1" strike="noStrike">
              <a:latin typeface="Frutiger Next LT W1G Medium"/>
            </a:endParaRPr>
          </a:p>
        </p:txBody>
      </p:sp>
      <p:pic>
        <p:nvPicPr>
          <p:cNvPr id="55" name="" descr=""/>
          <p:cNvPicPr/>
          <p:nvPr/>
        </p:nvPicPr>
        <p:blipFill>
          <a:blip r:embed="rId3"/>
          <a:stretch/>
        </p:blipFill>
        <p:spPr>
          <a:xfrm>
            <a:off x="5099760" y="998280"/>
            <a:ext cx="2314800" cy="1545480"/>
          </a:xfrm>
          <a:prstGeom prst="rect">
            <a:avLst/>
          </a:prstGeom>
          <a:ln>
            <a:noFill/>
          </a:ln>
        </p:spPr>
      </p:pic>
      <p:pic>
        <p:nvPicPr>
          <p:cNvPr id="56" name="" descr=""/>
          <p:cNvPicPr/>
          <p:nvPr/>
        </p:nvPicPr>
        <p:blipFill>
          <a:blip r:embed="rId4"/>
          <a:stretch/>
        </p:blipFill>
        <p:spPr>
          <a:xfrm>
            <a:off x="7568640" y="998280"/>
            <a:ext cx="2314800" cy="1545480"/>
          </a:xfrm>
          <a:prstGeom prst="rect">
            <a:avLst/>
          </a:prstGeom>
          <a:ln>
            <a:noFill/>
          </a:ln>
        </p:spPr>
      </p:pic>
      <p:pic>
        <p:nvPicPr>
          <p:cNvPr id="57" name="" descr=""/>
          <p:cNvPicPr/>
          <p:nvPr/>
        </p:nvPicPr>
        <p:blipFill>
          <a:blip r:embed="rId5"/>
          <a:stretch/>
        </p:blipFill>
        <p:spPr>
          <a:xfrm>
            <a:off x="218880" y="2701080"/>
            <a:ext cx="2314800" cy="1545480"/>
          </a:xfrm>
          <a:prstGeom prst="rect">
            <a:avLst/>
          </a:prstGeom>
          <a:ln>
            <a:noFill/>
          </a:ln>
        </p:spPr>
      </p:pic>
      <p:pic>
        <p:nvPicPr>
          <p:cNvPr id="58" name="" descr=""/>
          <p:cNvPicPr/>
          <p:nvPr/>
        </p:nvPicPr>
        <p:blipFill>
          <a:blip r:embed="rId6"/>
          <a:stretch/>
        </p:blipFill>
        <p:spPr>
          <a:xfrm>
            <a:off x="2654640" y="2704320"/>
            <a:ext cx="2314800" cy="1545480"/>
          </a:xfrm>
          <a:prstGeom prst="rect">
            <a:avLst/>
          </a:prstGeom>
          <a:ln>
            <a:noFill/>
          </a:ln>
        </p:spPr>
      </p:pic>
      <p:pic>
        <p:nvPicPr>
          <p:cNvPr id="59" name="" descr=""/>
          <p:cNvPicPr/>
          <p:nvPr/>
        </p:nvPicPr>
        <p:blipFill>
          <a:blip r:embed="rId7"/>
          <a:stretch/>
        </p:blipFill>
        <p:spPr>
          <a:xfrm>
            <a:off x="5116320" y="2713320"/>
            <a:ext cx="2314800" cy="1545480"/>
          </a:xfrm>
          <a:prstGeom prst="rect">
            <a:avLst/>
          </a:prstGeom>
          <a:ln>
            <a:noFill/>
          </a:ln>
        </p:spPr>
      </p:pic>
      <p:pic>
        <p:nvPicPr>
          <p:cNvPr id="60" name="" descr=""/>
          <p:cNvPicPr/>
          <p:nvPr/>
        </p:nvPicPr>
        <p:blipFill>
          <a:blip r:embed="rId8"/>
          <a:stretch/>
        </p:blipFill>
        <p:spPr>
          <a:xfrm>
            <a:off x="7585200" y="2713320"/>
            <a:ext cx="2314800" cy="1545480"/>
          </a:xfrm>
          <a:prstGeom prst="rect">
            <a:avLst/>
          </a:prstGeom>
          <a:ln>
            <a:noFill/>
          </a:ln>
        </p:spPr>
      </p:pic>
      <p:sp>
        <p:nvSpPr>
          <p:cNvPr id="61" name="TextShape 2"/>
          <p:cNvSpPr txBox="1"/>
          <p:nvPr/>
        </p:nvSpPr>
        <p:spPr>
          <a:xfrm>
            <a:off x="138960" y="964080"/>
            <a:ext cx="861840" cy="318960"/>
          </a:xfrm>
          <a:prstGeom prst="rect">
            <a:avLst/>
          </a:prstGeom>
          <a:solidFill>
            <a:srgbClr val="ffffff">
              <a:alpha val="76000"/>
            </a:srgbClr>
          </a:solidFill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Frutiger Next LT W1G"/>
              </a:rPr>
              <a:t>16 mm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2" name="TextShape 3"/>
          <p:cNvSpPr txBox="1"/>
          <p:nvPr/>
        </p:nvSpPr>
        <p:spPr>
          <a:xfrm>
            <a:off x="2607840" y="964080"/>
            <a:ext cx="861840" cy="318960"/>
          </a:xfrm>
          <a:prstGeom prst="rect">
            <a:avLst/>
          </a:prstGeom>
          <a:solidFill>
            <a:srgbClr val="ffffff">
              <a:alpha val="76000"/>
            </a:srgbClr>
          </a:solidFill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Frutiger Next LT W1G"/>
              </a:rPr>
              <a:t>28 mm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3" name="TextShape 4"/>
          <p:cNvSpPr txBox="1"/>
          <p:nvPr/>
        </p:nvSpPr>
        <p:spPr>
          <a:xfrm>
            <a:off x="5079600" y="964080"/>
            <a:ext cx="861840" cy="318960"/>
          </a:xfrm>
          <a:prstGeom prst="rect">
            <a:avLst/>
          </a:prstGeom>
          <a:solidFill>
            <a:srgbClr val="ffffff">
              <a:alpha val="76000"/>
            </a:srgbClr>
          </a:solidFill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Frutiger Next LT W1G"/>
              </a:rPr>
              <a:t>35 mm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4" name="TextShape 5"/>
          <p:cNvSpPr txBox="1"/>
          <p:nvPr/>
        </p:nvSpPr>
        <p:spPr>
          <a:xfrm>
            <a:off x="7548480" y="964080"/>
            <a:ext cx="861840" cy="318960"/>
          </a:xfrm>
          <a:prstGeom prst="rect">
            <a:avLst/>
          </a:prstGeom>
          <a:solidFill>
            <a:srgbClr val="ffffff">
              <a:alpha val="76000"/>
            </a:srgbClr>
          </a:solidFill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Frutiger Next LT W1G"/>
              </a:rPr>
              <a:t>55 mm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TextShape 6"/>
          <p:cNvSpPr txBox="1"/>
          <p:nvPr/>
        </p:nvSpPr>
        <p:spPr>
          <a:xfrm>
            <a:off x="174960" y="2694960"/>
            <a:ext cx="861840" cy="318960"/>
          </a:xfrm>
          <a:prstGeom prst="rect">
            <a:avLst/>
          </a:prstGeom>
          <a:solidFill>
            <a:srgbClr val="ffffff">
              <a:alpha val="76000"/>
            </a:srgbClr>
          </a:solidFill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Frutiger Next LT W1G"/>
              </a:rPr>
              <a:t>80 mm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TextShape 7"/>
          <p:cNvSpPr txBox="1"/>
          <p:nvPr/>
        </p:nvSpPr>
        <p:spPr>
          <a:xfrm>
            <a:off x="2607840" y="2694960"/>
            <a:ext cx="985320" cy="318960"/>
          </a:xfrm>
          <a:prstGeom prst="rect">
            <a:avLst/>
          </a:prstGeom>
          <a:solidFill>
            <a:srgbClr val="ffffff">
              <a:alpha val="76000"/>
            </a:srgbClr>
          </a:solidFill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Frutiger Next LT W1G"/>
              </a:rPr>
              <a:t>160 mm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7" name="TextShape 8"/>
          <p:cNvSpPr txBox="1"/>
          <p:nvPr/>
        </p:nvSpPr>
        <p:spPr>
          <a:xfrm>
            <a:off x="5079600" y="2694960"/>
            <a:ext cx="985320" cy="318960"/>
          </a:xfrm>
          <a:prstGeom prst="rect">
            <a:avLst/>
          </a:prstGeom>
          <a:solidFill>
            <a:srgbClr val="ffffff">
              <a:alpha val="76000"/>
            </a:srgbClr>
          </a:solidFill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Frutiger Next LT W1G"/>
              </a:rPr>
              <a:t>200 mm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8" name="TextShape 9"/>
          <p:cNvSpPr txBox="1"/>
          <p:nvPr/>
        </p:nvSpPr>
        <p:spPr>
          <a:xfrm>
            <a:off x="7584480" y="2694960"/>
            <a:ext cx="985320" cy="318960"/>
          </a:xfrm>
          <a:prstGeom prst="rect">
            <a:avLst/>
          </a:prstGeom>
          <a:solidFill>
            <a:srgbClr val="ffffff">
              <a:alpha val="76000"/>
            </a:srgbClr>
          </a:solidFill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Frutiger Next LT W1G"/>
              </a:rPr>
              <a:t>320 mm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9" name="TextShape 10"/>
          <p:cNvSpPr txBox="1"/>
          <p:nvPr/>
        </p:nvSpPr>
        <p:spPr>
          <a:xfrm>
            <a:off x="91440" y="5029200"/>
            <a:ext cx="6035040" cy="5486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Frutiger Next LT W1G"/>
                <a:ea typeface="Noto Sans CJK SC Regular"/>
              </a:rPr>
              <a:t>Alle Aufnahmen mit ISO 100 und Blende </a:t>
            </a:r>
            <a:r>
              <a:rPr b="0" lang="en-US" sz="1800" spc="-1" strike="noStrike">
                <a:latin typeface="Frutiger Next LT W1G"/>
              </a:rPr>
              <a:t>ƒ/5.6.</a:t>
            </a:r>
            <a:endParaRPr b="0" lang="en-US" sz="1800" spc="-1" strike="noStrike">
              <a:latin typeface="Frutiger Next LT W1G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Frutiger Next LT W1G"/>
              </a:rPr>
              <a:t>Angabe der Brennweiten im Kleinbild-Äquivalent.</a:t>
            </a:r>
            <a:endParaRPr b="0" lang="en-US" sz="1800" spc="-1" strike="noStrike">
              <a:latin typeface="Frutiger Next LT W1G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Weitwinkel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71" name="TextShape 2"/>
          <p:cNvSpPr txBox="1"/>
          <p:nvPr/>
        </p:nvSpPr>
        <p:spPr>
          <a:xfrm>
            <a:off x="504000" y="914400"/>
            <a:ext cx="90716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Kurze Brennweite (16 – 35 mm)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Großes Blickfeld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Starke perspektivische Verzerrung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Große Schärfentiefe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Geeignet für: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Landschaften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Innenräume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Dramatische Kompositionen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Video</a:t>
            </a:r>
            <a:endParaRPr b="0" lang="en-US" sz="1800" spc="-1" strike="noStrike">
              <a:latin typeface="Frutiger Next LT W1G"/>
            </a:endParaRPr>
          </a:p>
        </p:txBody>
      </p:sp>
      <p:pic>
        <p:nvPicPr>
          <p:cNvPr id="72" name="" descr=""/>
          <p:cNvPicPr/>
          <p:nvPr/>
        </p:nvPicPr>
        <p:blipFill>
          <a:blip r:embed="rId1"/>
          <a:stretch/>
        </p:blipFill>
        <p:spPr>
          <a:xfrm>
            <a:off x="4389120" y="3157560"/>
            <a:ext cx="3291840" cy="2192760"/>
          </a:xfrm>
          <a:prstGeom prst="rect">
            <a:avLst/>
          </a:prstGeom>
          <a:ln>
            <a:noFill/>
          </a:ln>
        </p:spPr>
      </p:pic>
      <p:pic>
        <p:nvPicPr>
          <p:cNvPr id="73" name="" descr=""/>
          <p:cNvPicPr/>
          <p:nvPr/>
        </p:nvPicPr>
        <p:blipFill>
          <a:blip r:embed="rId2"/>
          <a:stretch/>
        </p:blipFill>
        <p:spPr>
          <a:xfrm>
            <a:off x="5173920" y="640800"/>
            <a:ext cx="3291840" cy="2192760"/>
          </a:xfrm>
          <a:prstGeom prst="rect">
            <a:avLst/>
          </a:prstGeom>
          <a:ln>
            <a:noFill/>
          </a:ln>
        </p:spPr>
      </p:pic>
      <p:sp>
        <p:nvSpPr>
          <p:cNvPr id="74" name="TextShape 3"/>
          <p:cNvSpPr txBox="1"/>
          <p:nvPr/>
        </p:nvSpPr>
        <p:spPr>
          <a:xfrm>
            <a:off x="4538160" y="5350320"/>
            <a:ext cx="3108960" cy="274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0" lang="en-US" sz="1200" spc="-1" strike="noStrike">
                <a:latin typeface="Frutiger Next LT W1G"/>
              </a:rPr>
              <a:t>KB-Äq. </a:t>
            </a:r>
            <a:r>
              <a:rPr b="0" lang="en-US" sz="1200" spc="-1" strike="noStrike">
                <a:latin typeface="Frutiger Next LT W1G"/>
              </a:rPr>
              <a:t>16 mm | 1/250 s | ƒ/7.1 | ISO 100</a:t>
            </a:r>
            <a:endParaRPr b="0" lang="en-US" sz="1200" spc="-1" strike="noStrike">
              <a:latin typeface="Frutiger Next LT W1G"/>
            </a:endParaRPr>
          </a:p>
        </p:txBody>
      </p:sp>
      <p:sp>
        <p:nvSpPr>
          <p:cNvPr id="75" name="TextShape 4"/>
          <p:cNvSpPr txBox="1"/>
          <p:nvPr/>
        </p:nvSpPr>
        <p:spPr>
          <a:xfrm>
            <a:off x="5322960" y="2830320"/>
            <a:ext cx="3108960" cy="274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0" lang="en-US" sz="1200" spc="-1" strike="noStrike">
                <a:latin typeface="Frutiger Next LT W1G"/>
              </a:rPr>
              <a:t>KB-Äq. 16 mm | 1/32 s | ƒ/7.1 | ISO 400</a:t>
            </a:r>
            <a:endParaRPr b="0" lang="en-US" sz="1200" spc="-1" strike="noStrike">
              <a:latin typeface="Frutiger Next LT W1G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Standardbrennweite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77" name="TextShape 2"/>
          <p:cNvSpPr txBox="1"/>
          <p:nvPr/>
        </p:nvSpPr>
        <p:spPr>
          <a:xfrm>
            <a:off x="504000" y="914400"/>
            <a:ext cx="90716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Etwa 35 – 70 mm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Entspricht menschlichem Blickfeld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Objektive oft recht günstig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Geeignet für: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Fotojournalismus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Portraits mit Kontext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Produktfotografie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Alltagsfotografie</a:t>
            </a:r>
            <a:endParaRPr b="0" lang="en-US" sz="1800" spc="-1" strike="noStrike">
              <a:latin typeface="Frutiger Next LT W1G"/>
            </a:endParaRPr>
          </a:p>
        </p:txBody>
      </p:sp>
      <p:pic>
        <p:nvPicPr>
          <p:cNvPr id="78" name="" descr=""/>
          <p:cNvPicPr/>
          <p:nvPr/>
        </p:nvPicPr>
        <p:blipFill>
          <a:blip r:embed="rId1"/>
          <a:stretch/>
        </p:blipFill>
        <p:spPr>
          <a:xfrm>
            <a:off x="5120640" y="662400"/>
            <a:ext cx="2194560" cy="2194560"/>
          </a:xfrm>
          <a:prstGeom prst="rect">
            <a:avLst/>
          </a:prstGeom>
          <a:ln>
            <a:noFill/>
          </a:ln>
        </p:spPr>
      </p:pic>
      <p:pic>
        <p:nvPicPr>
          <p:cNvPr id="79" name="" descr=""/>
          <p:cNvPicPr/>
          <p:nvPr/>
        </p:nvPicPr>
        <p:blipFill>
          <a:blip r:embed="rId2"/>
          <a:stretch/>
        </p:blipFill>
        <p:spPr>
          <a:xfrm>
            <a:off x="4114800" y="3147840"/>
            <a:ext cx="3202560" cy="2133360"/>
          </a:xfrm>
          <a:prstGeom prst="rect">
            <a:avLst/>
          </a:prstGeom>
          <a:ln>
            <a:noFill/>
          </a:ln>
        </p:spPr>
      </p:pic>
      <p:sp>
        <p:nvSpPr>
          <p:cNvPr id="80" name="TextShape 3"/>
          <p:cNvSpPr txBox="1"/>
          <p:nvPr/>
        </p:nvSpPr>
        <p:spPr>
          <a:xfrm>
            <a:off x="4350960" y="2866320"/>
            <a:ext cx="3108960" cy="274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0" lang="en-US" sz="1200" spc="-1" strike="noStrike">
                <a:latin typeface="Frutiger Next LT W1G"/>
              </a:rPr>
              <a:t>KB-Äq. </a:t>
            </a:r>
            <a:r>
              <a:rPr b="0" lang="en-US" sz="1200" spc="-1" strike="noStrike">
                <a:latin typeface="Frutiger Next LT W1G"/>
              </a:rPr>
              <a:t>80 mm | 1/1250 s | ƒ/3.5 | ISO 100</a:t>
            </a:r>
            <a:endParaRPr b="0" lang="en-US" sz="1200" spc="-1" strike="noStrike">
              <a:latin typeface="Frutiger Next LT W1G"/>
            </a:endParaRPr>
          </a:p>
        </p:txBody>
      </p:sp>
      <p:sp>
        <p:nvSpPr>
          <p:cNvPr id="81" name="TextShape 4"/>
          <p:cNvSpPr txBox="1"/>
          <p:nvPr/>
        </p:nvSpPr>
        <p:spPr>
          <a:xfrm>
            <a:off x="4114800" y="5281200"/>
            <a:ext cx="3108960" cy="274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0" lang="en-US" sz="1200" spc="-1" strike="noStrike">
                <a:latin typeface="Frutiger Next LT W1G"/>
              </a:rPr>
              <a:t>KB-Äq. </a:t>
            </a:r>
            <a:r>
              <a:rPr b="0" lang="en-US" sz="1200" spc="-1" strike="noStrike">
                <a:latin typeface="Frutiger Next LT W1G"/>
              </a:rPr>
              <a:t>80 mm | 1/60 s | ƒ/4.5 | ISO 3200</a:t>
            </a:r>
            <a:endParaRPr b="0" lang="en-US" sz="1200" spc="-1" strike="noStrike">
              <a:latin typeface="Frutiger Next LT W1G"/>
            </a:endParaRPr>
          </a:p>
        </p:txBody>
      </p:sp>
      <p:pic>
        <p:nvPicPr>
          <p:cNvPr id="82" name="" descr=""/>
          <p:cNvPicPr/>
          <p:nvPr/>
        </p:nvPicPr>
        <p:blipFill>
          <a:blip r:embed="rId3"/>
          <a:stretch/>
        </p:blipFill>
        <p:spPr>
          <a:xfrm>
            <a:off x="7574400" y="392760"/>
            <a:ext cx="2026800" cy="3035880"/>
          </a:xfrm>
          <a:prstGeom prst="rect">
            <a:avLst/>
          </a:prstGeom>
          <a:ln>
            <a:noFill/>
          </a:ln>
        </p:spPr>
      </p:pic>
      <p:sp>
        <p:nvSpPr>
          <p:cNvPr id="83" name="TextShape 5"/>
          <p:cNvSpPr txBox="1"/>
          <p:nvPr/>
        </p:nvSpPr>
        <p:spPr>
          <a:xfrm>
            <a:off x="7135200" y="3474720"/>
            <a:ext cx="3108960" cy="274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0" lang="en-US" sz="1200" spc="-1" strike="noStrike">
                <a:latin typeface="Frutiger Next LT W1G"/>
              </a:rPr>
              <a:t>KB-Äq. 55</a:t>
            </a:r>
            <a:r>
              <a:rPr b="0" lang="en-US" sz="1200" spc="-1" strike="noStrike">
                <a:latin typeface="Frutiger Next LT W1G"/>
              </a:rPr>
              <a:t> mm | 1/80 s | ƒ/3.5 | ISO 800</a:t>
            </a:r>
            <a:endParaRPr b="0" lang="en-US" sz="1200" spc="-1" strike="noStrike">
              <a:latin typeface="Frutiger Next LT W1G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Tele-Brennweite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504000" y="914400"/>
            <a:ext cx="90716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7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Lange Brennweite (70 – 600 mm)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Enges Blickfeld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Geringe Schärfentiefe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Geringe perspektivische Verzerrung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Motiv wird isoliert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Geeignet für: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Portraits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Tierfotografie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Sportfotografie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Abstrakte Kompositionen</a:t>
            </a:r>
            <a:endParaRPr b="0" lang="en-US" sz="1800" spc="-1" strike="noStrike">
              <a:latin typeface="Frutiger Next LT W1G"/>
            </a:endParaRPr>
          </a:p>
        </p:txBody>
      </p:sp>
      <p:pic>
        <p:nvPicPr>
          <p:cNvPr id="86" name="" descr=""/>
          <p:cNvPicPr/>
          <p:nvPr/>
        </p:nvPicPr>
        <p:blipFill>
          <a:blip r:embed="rId1"/>
          <a:stretch/>
        </p:blipFill>
        <p:spPr>
          <a:xfrm>
            <a:off x="7503840" y="682920"/>
            <a:ext cx="2191680" cy="2636640"/>
          </a:xfrm>
          <a:prstGeom prst="rect">
            <a:avLst/>
          </a:prstGeom>
          <a:ln>
            <a:noFill/>
          </a:ln>
        </p:spPr>
      </p:pic>
      <p:pic>
        <p:nvPicPr>
          <p:cNvPr id="87" name="" descr=""/>
          <p:cNvPicPr/>
          <p:nvPr/>
        </p:nvPicPr>
        <p:blipFill>
          <a:blip r:embed="rId2"/>
          <a:stretch/>
        </p:blipFill>
        <p:spPr>
          <a:xfrm>
            <a:off x="4585680" y="3402720"/>
            <a:ext cx="2851560" cy="1900800"/>
          </a:xfrm>
          <a:prstGeom prst="rect">
            <a:avLst/>
          </a:prstGeom>
          <a:ln>
            <a:noFill/>
          </a:ln>
        </p:spPr>
      </p:pic>
      <p:pic>
        <p:nvPicPr>
          <p:cNvPr id="88" name="" descr=""/>
          <p:cNvPicPr/>
          <p:nvPr/>
        </p:nvPicPr>
        <p:blipFill>
          <a:blip r:embed="rId3"/>
          <a:stretch/>
        </p:blipFill>
        <p:spPr>
          <a:xfrm>
            <a:off x="5669280" y="682920"/>
            <a:ext cx="1763280" cy="2647440"/>
          </a:xfrm>
          <a:prstGeom prst="rect">
            <a:avLst/>
          </a:prstGeom>
          <a:ln>
            <a:noFill/>
          </a:ln>
        </p:spPr>
      </p:pic>
      <p:sp>
        <p:nvSpPr>
          <p:cNvPr id="89" name="TextShape 3"/>
          <p:cNvSpPr txBox="1"/>
          <p:nvPr/>
        </p:nvSpPr>
        <p:spPr>
          <a:xfrm>
            <a:off x="4474800" y="5281200"/>
            <a:ext cx="3108960" cy="274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0" lang="en-US" sz="1200" spc="-1" strike="noStrike">
                <a:latin typeface="Frutiger Next LT W1G"/>
              </a:rPr>
              <a:t>KB-Äq. </a:t>
            </a:r>
            <a:r>
              <a:rPr b="0" lang="en-US" sz="1200" spc="-1" strike="noStrike">
                <a:latin typeface="Frutiger Next LT W1G"/>
              </a:rPr>
              <a:t>360 mm | 1/250 s | ƒ/8 | ISO 200</a:t>
            </a:r>
            <a:endParaRPr b="0" lang="en-US" sz="1200" spc="-1" strike="noStrike">
              <a:latin typeface="Frutiger Next LT W1G"/>
            </a:endParaRPr>
          </a:p>
        </p:txBody>
      </p:sp>
      <p:sp>
        <p:nvSpPr>
          <p:cNvPr id="90" name="TextShape 4"/>
          <p:cNvSpPr txBox="1"/>
          <p:nvPr/>
        </p:nvSpPr>
        <p:spPr>
          <a:xfrm rot="16200000">
            <a:off x="4014720" y="1923120"/>
            <a:ext cx="3108960" cy="274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0" lang="en-US" sz="1200" spc="-1" strike="noStrike">
                <a:latin typeface="Frutiger Next LT W1G"/>
              </a:rPr>
              <a:t>KB-Äq. </a:t>
            </a:r>
            <a:r>
              <a:rPr b="0" lang="en-US" sz="1200" spc="-1" strike="noStrike">
                <a:latin typeface="Frutiger Next LT W1G"/>
              </a:rPr>
              <a:t>400 mm | 1/320 s | ƒ/8 | ISO 800</a:t>
            </a:r>
            <a:endParaRPr b="0" lang="en-US" sz="1200" spc="-1" strike="noStrike">
              <a:latin typeface="Frutiger Next LT W1G"/>
            </a:endParaRPr>
          </a:p>
        </p:txBody>
      </p:sp>
      <p:sp>
        <p:nvSpPr>
          <p:cNvPr id="91" name="TextShape 5"/>
          <p:cNvSpPr txBox="1"/>
          <p:nvPr/>
        </p:nvSpPr>
        <p:spPr>
          <a:xfrm rot="16200000">
            <a:off x="8298720" y="1923120"/>
            <a:ext cx="3108960" cy="274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0" lang="en-US" sz="1200" spc="-1" strike="noStrike">
                <a:latin typeface="Frutiger Next LT W1G"/>
              </a:rPr>
              <a:t>KB-Äq. </a:t>
            </a:r>
            <a:r>
              <a:rPr b="0" lang="en-US" sz="1200" spc="-1" strike="noStrike">
                <a:latin typeface="Frutiger Next LT W1G"/>
              </a:rPr>
              <a:t>400 mm | 1/125 s | ƒ/11 | ISO 400</a:t>
            </a:r>
            <a:endParaRPr b="0" lang="en-US" sz="1200" spc="-1" strike="noStrike">
              <a:latin typeface="Frutiger Next LT W1G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Schärfentiefe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93" name="TextShape 2"/>
          <p:cNvSpPr txBox="1"/>
          <p:nvPr/>
        </p:nvSpPr>
        <p:spPr>
          <a:xfrm>
            <a:off x="504000" y="914400"/>
            <a:ext cx="90716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Durch fokussieren des Objektivs wird die Fokusebene verschoben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Theoretisch wird nur die Fokusebene scharf abgebildet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Aber: Bereich um die Fokusebene ist “scharf genug”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Größe dieses Bereichs = Schärfentiefe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Hängt ab von Brennweite, Entfernung zum Motiv und Blendenöffnung</a:t>
            </a:r>
            <a:endParaRPr b="0" lang="en-US" sz="2200" spc="-1" strike="noStrike">
              <a:latin typeface="Frutiger Next LT W1G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Schärfentiefe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504000" y="914400"/>
            <a:ext cx="9071640" cy="365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r>
              <a:rPr b="0" lang="en-US" sz="2200" spc="-1" strike="noStrike">
                <a:latin typeface="Frutiger Next LT W1G"/>
              </a:rPr>
              <a:t>Hängt ab von:</a:t>
            </a:r>
            <a:endParaRPr b="0" lang="en-US" sz="2200" spc="-1" strike="noStrike">
              <a:latin typeface="Frutiger Next LT W1G"/>
            </a:endParaRPr>
          </a:p>
        </p:txBody>
      </p:sp>
      <p:sp>
        <p:nvSpPr>
          <p:cNvPr id="96" name="TextShape 3"/>
          <p:cNvSpPr txBox="1"/>
          <p:nvPr/>
        </p:nvSpPr>
        <p:spPr>
          <a:xfrm>
            <a:off x="584640" y="1244160"/>
            <a:ext cx="2194560" cy="318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800" spc="-1" strike="noStrike">
                <a:latin typeface="Frutiger Next LT W1G"/>
              </a:rPr>
              <a:t>Brennweite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7" name="TextShape 4"/>
          <p:cNvSpPr txBox="1"/>
          <p:nvPr/>
        </p:nvSpPr>
        <p:spPr>
          <a:xfrm>
            <a:off x="3164400" y="1244160"/>
            <a:ext cx="2194560" cy="318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800" spc="-1" strike="noStrike">
                <a:latin typeface="Frutiger Next LT W1G"/>
              </a:rPr>
              <a:t>Abstand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TextShape 5"/>
          <p:cNvSpPr txBox="1"/>
          <p:nvPr/>
        </p:nvSpPr>
        <p:spPr>
          <a:xfrm>
            <a:off x="5669280" y="1247040"/>
            <a:ext cx="2194560" cy="318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US" sz="1800" spc="-1" strike="noStrike">
                <a:latin typeface="Frutiger Next LT W1G"/>
              </a:rPr>
              <a:t>Blende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99" name="" descr=""/>
          <p:cNvPicPr/>
          <p:nvPr/>
        </p:nvPicPr>
        <p:blipFill>
          <a:blip r:embed="rId1"/>
          <a:stretch/>
        </p:blipFill>
        <p:spPr>
          <a:xfrm>
            <a:off x="5577840" y="1602000"/>
            <a:ext cx="2601720" cy="1737360"/>
          </a:xfrm>
          <a:prstGeom prst="rect">
            <a:avLst/>
          </a:prstGeom>
          <a:ln>
            <a:noFill/>
          </a:ln>
        </p:spPr>
      </p:pic>
      <p:pic>
        <p:nvPicPr>
          <p:cNvPr id="100" name="" descr=""/>
          <p:cNvPicPr/>
          <p:nvPr/>
        </p:nvPicPr>
        <p:blipFill>
          <a:blip r:embed="rId2"/>
          <a:stretch/>
        </p:blipFill>
        <p:spPr>
          <a:xfrm>
            <a:off x="5577840" y="3441600"/>
            <a:ext cx="2602080" cy="1737360"/>
          </a:xfrm>
          <a:prstGeom prst="rect">
            <a:avLst/>
          </a:prstGeom>
          <a:ln>
            <a:noFill/>
          </a:ln>
        </p:spPr>
      </p:pic>
      <p:pic>
        <p:nvPicPr>
          <p:cNvPr id="101" name="" descr=""/>
          <p:cNvPicPr/>
          <p:nvPr/>
        </p:nvPicPr>
        <p:blipFill>
          <a:blip r:embed="rId3"/>
          <a:stretch/>
        </p:blipFill>
        <p:spPr>
          <a:xfrm>
            <a:off x="335880" y="3441600"/>
            <a:ext cx="2602440" cy="1737720"/>
          </a:xfrm>
          <a:prstGeom prst="rect">
            <a:avLst/>
          </a:prstGeom>
          <a:ln>
            <a:noFill/>
          </a:ln>
        </p:spPr>
      </p:pic>
      <p:pic>
        <p:nvPicPr>
          <p:cNvPr id="102" name="" descr=""/>
          <p:cNvPicPr/>
          <p:nvPr/>
        </p:nvPicPr>
        <p:blipFill>
          <a:blip r:embed="rId4"/>
          <a:stretch/>
        </p:blipFill>
        <p:spPr>
          <a:xfrm>
            <a:off x="329400" y="1604160"/>
            <a:ext cx="2602440" cy="1737360"/>
          </a:xfrm>
          <a:prstGeom prst="rect">
            <a:avLst/>
          </a:prstGeom>
          <a:ln>
            <a:noFill/>
          </a:ln>
        </p:spPr>
      </p:pic>
      <p:sp>
        <p:nvSpPr>
          <p:cNvPr id="103" name="TextShape 6"/>
          <p:cNvSpPr txBox="1"/>
          <p:nvPr/>
        </p:nvSpPr>
        <p:spPr>
          <a:xfrm>
            <a:off x="5577840" y="3042000"/>
            <a:ext cx="680760" cy="319320"/>
          </a:xfrm>
          <a:prstGeom prst="rect">
            <a:avLst/>
          </a:prstGeom>
          <a:solidFill>
            <a:srgbClr val="ffffff">
              <a:alpha val="76000"/>
            </a:srgbClr>
          </a:solidFill>
          <a:ln>
            <a:noFill/>
          </a:ln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Frutiger Next LT W1G"/>
              </a:rPr>
              <a:t>ƒ/1.8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4" name="TextShape 7"/>
          <p:cNvSpPr txBox="1"/>
          <p:nvPr/>
        </p:nvSpPr>
        <p:spPr>
          <a:xfrm>
            <a:off x="5578200" y="4869720"/>
            <a:ext cx="680760" cy="319320"/>
          </a:xfrm>
          <a:prstGeom prst="rect">
            <a:avLst/>
          </a:prstGeom>
          <a:solidFill>
            <a:srgbClr val="ffffff">
              <a:alpha val="76000"/>
            </a:srgbClr>
          </a:solidFill>
          <a:ln>
            <a:noFill/>
          </a:ln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Frutiger Next LT W1G"/>
              </a:rPr>
              <a:t>ƒ/16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5" name="TextShape 8"/>
          <p:cNvSpPr txBox="1"/>
          <p:nvPr/>
        </p:nvSpPr>
        <p:spPr>
          <a:xfrm>
            <a:off x="310320" y="3053160"/>
            <a:ext cx="1017720" cy="318960"/>
          </a:xfrm>
          <a:prstGeom prst="rect">
            <a:avLst/>
          </a:prstGeom>
          <a:solidFill>
            <a:srgbClr val="ffffff">
              <a:alpha val="76000"/>
            </a:srgbClr>
          </a:solidFill>
          <a:ln>
            <a:noFill/>
          </a:ln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Frutiger Next LT W1G"/>
              </a:rPr>
              <a:t>200 mm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6" name="TextShape 9"/>
          <p:cNvSpPr txBox="1"/>
          <p:nvPr/>
        </p:nvSpPr>
        <p:spPr>
          <a:xfrm>
            <a:off x="310680" y="5212080"/>
            <a:ext cx="2480400" cy="318960"/>
          </a:xfrm>
          <a:prstGeom prst="rect">
            <a:avLst/>
          </a:prstGeom>
          <a:solidFill>
            <a:srgbClr val="ffffff">
              <a:alpha val="76000"/>
            </a:srgbClr>
          </a:solidFill>
          <a:ln>
            <a:noFill/>
          </a:ln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Frutiger Next LT W1G"/>
              </a:rPr>
              <a:t>80 mm, zugeschnitten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07" name="" descr=""/>
          <p:cNvPicPr/>
          <p:nvPr/>
        </p:nvPicPr>
        <p:blipFill>
          <a:blip r:embed="rId5"/>
          <a:stretch/>
        </p:blipFill>
        <p:spPr>
          <a:xfrm>
            <a:off x="2951280" y="3441600"/>
            <a:ext cx="2602440" cy="1737720"/>
          </a:xfrm>
          <a:prstGeom prst="rect">
            <a:avLst/>
          </a:prstGeom>
          <a:ln>
            <a:noFill/>
          </a:ln>
        </p:spPr>
      </p:pic>
      <p:sp>
        <p:nvSpPr>
          <p:cNvPr id="108" name="TextShape 10"/>
          <p:cNvSpPr txBox="1"/>
          <p:nvPr/>
        </p:nvSpPr>
        <p:spPr>
          <a:xfrm>
            <a:off x="2926080" y="5212080"/>
            <a:ext cx="2480400" cy="318960"/>
          </a:xfrm>
          <a:prstGeom prst="rect">
            <a:avLst/>
          </a:prstGeom>
          <a:solidFill>
            <a:srgbClr val="ffffff">
              <a:alpha val="76000"/>
            </a:srgbClr>
          </a:solidFill>
          <a:ln>
            <a:noFill/>
          </a:ln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Frutiger Next LT W1G"/>
              </a:rPr>
              <a:t>80 mm, zugeschnitten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09" name="" descr=""/>
          <p:cNvPicPr/>
          <p:nvPr/>
        </p:nvPicPr>
        <p:blipFill>
          <a:blip r:embed="rId6"/>
          <a:stretch/>
        </p:blipFill>
        <p:spPr>
          <a:xfrm>
            <a:off x="2952720" y="1604160"/>
            <a:ext cx="2602080" cy="1737000"/>
          </a:xfrm>
          <a:prstGeom prst="rect">
            <a:avLst/>
          </a:prstGeom>
          <a:ln>
            <a:noFill/>
          </a:ln>
        </p:spPr>
      </p:pic>
      <p:sp>
        <p:nvSpPr>
          <p:cNvPr id="110" name="TextShape 11"/>
          <p:cNvSpPr txBox="1"/>
          <p:nvPr/>
        </p:nvSpPr>
        <p:spPr>
          <a:xfrm>
            <a:off x="2952720" y="3053160"/>
            <a:ext cx="887760" cy="318960"/>
          </a:xfrm>
          <a:prstGeom prst="rect">
            <a:avLst/>
          </a:prstGeom>
          <a:solidFill>
            <a:srgbClr val="ffffff">
              <a:alpha val="76000"/>
            </a:srgbClr>
          </a:solidFill>
          <a:ln>
            <a:noFill/>
          </a:ln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Frutiger Next LT W1G"/>
              </a:rPr>
              <a:t>80 mm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4659</TotalTime>
  <Application>LibreOffice/6.4.5.1$Linux_X86_64 LibreOffice_project/40$Build-1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2019-08-26T16:28:53Z</dcterms:created>
  <dc:creator/>
  <dc:description/>
  <dc:language>en-US</dc:language>
  <cp:lastModifiedBy/>
  <dcterms:modified xsi:type="dcterms:W3CDTF">2020-12-28T17:06:57Z</dcterms:modified>
  <cp:revision>116</cp:revision>
  <dc:subject/>
  <dc:title/>
</cp:coreProperties>
</file>